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840" r:id="rId3"/>
    <p:sldId id="841" r:id="rId4"/>
    <p:sldId id="869" r:id="rId5"/>
    <p:sldId id="882" r:id="rId6"/>
    <p:sldId id="879" r:id="rId7"/>
    <p:sldId id="880" r:id="rId8"/>
    <p:sldId id="878" r:id="rId9"/>
    <p:sldId id="883" r:id="rId10"/>
  </p:sldIdLst>
  <p:sldSz cx="9144000" cy="5143500" type="screen16x9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0301"/>
    <a:srgbClr val="EAEAEA"/>
    <a:srgbClr val="F0F0F0"/>
    <a:srgbClr val="DEDEDE"/>
    <a:srgbClr val="587D99"/>
    <a:srgbClr val="D8CBCA"/>
    <a:srgbClr val="D27859"/>
    <a:srgbClr val="AD9DCA"/>
    <a:srgbClr val="F5D5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42" autoAdjust="0"/>
    <p:restoredTop sz="94151" autoAdjust="0"/>
  </p:normalViewPr>
  <p:slideViewPr>
    <p:cSldViewPr snapToGrid="0" showGuides="1">
      <p:cViewPr>
        <p:scale>
          <a:sx n="50" d="100"/>
          <a:sy n="50" d="100"/>
        </p:scale>
        <p:origin x="906" y="660"/>
      </p:cViewPr>
      <p:guideLst>
        <p:guide orient="horz" pos="1620"/>
        <p:guide pos="28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30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993F1-B1CA-4F1A-BFE7-05B0E9A306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BA4EE-4CDE-4985-9B3D-47A6F19FD1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" y="632455"/>
            <a:ext cx="6087862" cy="387859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 flipV="1">
            <a:off x="3211520" y="2571750"/>
            <a:ext cx="5932480" cy="2140857"/>
          </a:xfrm>
          <a:prstGeom prst="line">
            <a:avLst/>
          </a:prstGeom>
          <a:ln>
            <a:solidFill>
              <a:srgbClr val="5D81A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5810250" y="1599540"/>
            <a:ext cx="2825750" cy="3113067"/>
          </a:xfrm>
          <a:prstGeom prst="line">
            <a:avLst/>
          </a:prstGeom>
          <a:ln>
            <a:solidFill>
              <a:srgbClr val="5D81A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925"/>
            <a:ext cx="6858000" cy="12414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01D97-85D8-4D49-AFDD-78196376FE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CD8AD-8F7C-42DF-B24E-A6748CF919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01D97-85D8-4D49-AFDD-78196376FE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CD8AD-8F7C-42DF-B24E-A6748CF919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9087" y="242041"/>
            <a:ext cx="4497691" cy="538162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29722"/>
          <a:stretch>
            <a:fillRect/>
          </a:stretch>
        </p:blipFill>
        <p:spPr>
          <a:xfrm>
            <a:off x="241015" y="243504"/>
            <a:ext cx="560071" cy="507671"/>
          </a:xfrm>
          <a:prstGeom prst="rect">
            <a:avLst/>
          </a:prstGeom>
        </p:spPr>
      </p:pic>
      <p:cxnSp>
        <p:nvCxnSpPr>
          <p:cNvPr id="20" name="直接连接符 19"/>
          <p:cNvCxnSpPr/>
          <p:nvPr userDrawn="1"/>
        </p:nvCxnSpPr>
        <p:spPr>
          <a:xfrm>
            <a:off x="769087" y="723053"/>
            <a:ext cx="7517663" cy="0"/>
          </a:xfrm>
          <a:prstGeom prst="line">
            <a:avLst/>
          </a:prstGeom>
          <a:ln>
            <a:solidFill>
              <a:schemeClr val="accent1"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38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F15D0-D630-4D11-9B2B-D1085BC29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3137-B41D-4408-A8E0-790B8BB456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9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44" descr="7b0a202020202262756c6c6574223a20227b5c2263617465676f727949645c223a31303030357d222c0a2020202022776f7264617274223a20227b5c2269645c223a32353030323231342c5c227469645c223a39393939397d220a7d0a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78580" y="1972310"/>
            <a:ext cx="4739640" cy="119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铸字美心体简" charset="0"/>
                <a:sym typeface="+mn-ea"/>
              </a:rPr>
              <a:t>X 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铸字美心体简" charset="0"/>
                <a:ea typeface="+mj-ea"/>
                <a:cs typeface="汉仪铸字美心体简" charset="0"/>
                <a:sym typeface="+mn-ea"/>
              </a:rPr>
              <a:t>矩阵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铸字美心体简" charset="0"/>
                <a:sym typeface="+mn-ea"/>
              </a:rPr>
              <a:t>AI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铸字美心体简" charset="0"/>
                <a:ea typeface="+mj-ea"/>
                <a:cs typeface="汉仪铸字美心体简" charset="0"/>
                <a:sym typeface="+mn-ea"/>
              </a:rPr>
              <a:t>运营平台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铸字美心体简" charset="0"/>
              <a:ea typeface="+mj-ea"/>
              <a:cs typeface="汉仪铸字美心体简" charset="0"/>
              <a:sym typeface="+mn-ea"/>
            </a:endParaRPr>
          </a:p>
          <a:p>
            <a:pPr algn="r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铸字美心体简" charset="0"/>
                <a:ea typeface="+mj-ea"/>
                <a:cs typeface="汉仪铸字美心体简" charset="0"/>
                <a:sym typeface="+mn-ea"/>
              </a:rPr>
              <a:t>用户接入指南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铸字美心体简" charset="0"/>
              <a:ea typeface="+mj-ea"/>
              <a:cs typeface="汉仪铸字美心体简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"/>
          <p:cNvSpPr txBox="1"/>
          <p:nvPr/>
        </p:nvSpPr>
        <p:spPr>
          <a:xfrm>
            <a:off x="672465" y="760095"/>
            <a:ext cx="7786370" cy="4154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结合国内业务出海社媒运营的需求，结合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深度创作行业相关的图文内容，通过高度自动化、智能化的社媒运营矩阵放大触达效果，打造私有化的海外社媒规模化运营阵地，实现持续的潜在用户沉淀及向业务入口引流。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典型业务流程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在指定</a:t>
            </a:r>
            <a:r>
              <a:rPr lang="en-US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行业，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根据用户提供的行业内对标</a:t>
            </a:r>
            <a:r>
              <a:rPr lang="en-US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KOL账号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列表，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</a:t>
            </a:r>
            <a:r>
              <a:rPr lang="en-US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第一时间自动采集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其发帖，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通过针对性的学习，</a:t>
            </a:r>
            <a:r>
              <a:rPr lang="en-US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生成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自然贴切</a:t>
            </a:r>
            <a:r>
              <a:rPr lang="en-US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的行业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点评和</a:t>
            </a:r>
            <a:r>
              <a:rPr lang="en-US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观点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第一时间快速发布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；借助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KOL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帖子的内容影响力，携带自有业务链接、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或群组跳转入口；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同时也可根据用户给出种子内容，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通过针对性的学习，海量产出高度贴合的原创内容，通过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矩阵式的发布，形成原创内容规模性的覆盖。通过规模化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en-US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矩阵，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大量账号同时运营，扩大影响力，宣传度，曝光量。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我们旨在打造最智能的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 AI 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矩阵工具，全自动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2FA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验证、更新人设、解锁，全流程自动养号、拟人化执行各种任务，根据原推文内容自动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评论和转推，根据行业定位产生及发布原创推文，可灵活配置各种社媒和群组跳转入口，自定义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行业模型，可普遍接入跨境电商、游戏、国学、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web3……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等行业。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标题 2"/>
          <p:cNvSpPr>
            <a:spLocks noGrp="1"/>
          </p:cNvSpPr>
          <p:nvPr/>
        </p:nvSpPr>
        <p:spPr>
          <a:xfrm>
            <a:off x="826770" y="168910"/>
            <a:ext cx="2420620" cy="53848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solidFill>
                  <a:schemeClr val="tx1"/>
                </a:solidFill>
              </a:rPr>
              <a:t>服务介绍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72192" y="707107"/>
            <a:ext cx="7786008" cy="0"/>
          </a:xfrm>
          <a:prstGeom prst="lin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764540" y="168910"/>
            <a:ext cx="4477385" cy="538480"/>
          </a:xfrm>
        </p:spPr>
        <p:txBody>
          <a:bodyPr lIns="0">
            <a:normAutofit/>
          </a:bodyPr>
          <a:lstStyle/>
          <a:p>
            <a:pPr algn="l"/>
            <a:r>
              <a:rPr lang="zh-CN" altLang="en-US" sz="2400" b="1">
                <a:solidFill>
                  <a:schemeClr val="tx1"/>
                </a:solidFill>
              </a:rPr>
              <a:t>服务接入流程及分工</a:t>
            </a:r>
            <a:r>
              <a:rPr lang="zh-CN" altLang="en-US" sz="2400" b="1">
                <a:solidFill>
                  <a:schemeClr val="tx1"/>
                </a:solidFill>
              </a:rPr>
              <a:t>界面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72192" y="707107"/>
            <a:ext cx="7786008" cy="0"/>
          </a:xfrm>
          <a:prstGeom prst="lin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393700" y="1012825"/>
            <a:ext cx="1350645" cy="757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</a:rPr>
              <a:t>运营能力</a:t>
            </a:r>
            <a:r>
              <a:rPr lang="zh-CN" altLang="en-US" sz="1400">
                <a:solidFill>
                  <a:schemeClr val="tx1"/>
                </a:solidFill>
              </a:rPr>
              <a:t>演示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393700" y="2959735"/>
            <a:ext cx="1350645" cy="78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正式规模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运营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2149475" y="2905760"/>
            <a:ext cx="1350645" cy="78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运营合作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培训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3891280" y="2905760"/>
            <a:ext cx="1350645" cy="78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试运营及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调优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5638165" y="2903855"/>
            <a:ext cx="1350645" cy="78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专有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AI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模型训练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5636260" y="1012825"/>
            <a:ext cx="1350645" cy="757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</a:rPr>
              <a:t>准备运营</a:t>
            </a:r>
            <a:r>
              <a:rPr lang="zh-CN" altLang="en-US" sz="1400">
                <a:solidFill>
                  <a:schemeClr val="tx1"/>
                </a:solidFill>
              </a:rPr>
              <a:t>账号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3888740" y="1012825"/>
            <a:ext cx="1350645" cy="757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</a:rPr>
              <a:t>确定合作</a:t>
            </a:r>
            <a:r>
              <a:rPr lang="zh-CN" altLang="en-US" sz="1400">
                <a:solidFill>
                  <a:schemeClr val="tx1"/>
                </a:solidFill>
              </a:rPr>
              <a:t>意向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2141220" y="1012825"/>
            <a:ext cx="1350645" cy="757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</a:rPr>
              <a:t>确定运营</a:t>
            </a:r>
            <a:r>
              <a:rPr lang="zh-CN" altLang="en-US" sz="1400">
                <a:solidFill>
                  <a:schemeClr val="tx1"/>
                </a:solidFill>
              </a:rPr>
              <a:t>行业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1771015" y="1673860"/>
            <a:ext cx="344170" cy="243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5281295" y="1673860"/>
            <a:ext cx="344170" cy="243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3517900" y="1673860"/>
            <a:ext cx="344170" cy="243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5400000">
            <a:off x="8682355" y="2624455"/>
            <a:ext cx="426720" cy="243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>
            <p:custDataLst>
              <p:tags r:id="rId9"/>
            </p:custDataLst>
          </p:nvPr>
        </p:nvSpPr>
        <p:spPr>
          <a:xfrm rot="10800000">
            <a:off x="3519170" y="3231515"/>
            <a:ext cx="344170" cy="243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>
            <p:custDataLst>
              <p:tags r:id="rId10"/>
            </p:custDataLst>
          </p:nvPr>
        </p:nvSpPr>
        <p:spPr>
          <a:xfrm rot="10800000">
            <a:off x="5267960" y="3231515"/>
            <a:ext cx="344170" cy="243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>
            <p:custDataLst>
              <p:tags r:id="rId11"/>
            </p:custDataLst>
          </p:nvPr>
        </p:nvSpPr>
        <p:spPr>
          <a:xfrm rot="10800000">
            <a:off x="6990715" y="3177540"/>
            <a:ext cx="344170" cy="243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>
            <p:custDataLst>
              <p:tags r:id="rId12"/>
            </p:custDataLst>
          </p:nvPr>
        </p:nvSpPr>
        <p:spPr>
          <a:xfrm>
            <a:off x="397510" y="1775460"/>
            <a:ext cx="1340485" cy="830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/>
                </a:solidFill>
              </a:rPr>
              <a:t>AI</a:t>
            </a:r>
            <a:r>
              <a:rPr lang="zh-CN" altLang="en-US" sz="1000">
                <a:solidFill>
                  <a:schemeClr val="tx1"/>
                </a:solidFill>
              </a:rPr>
              <a:t>能力演示</a:t>
            </a:r>
            <a:endParaRPr lang="zh-CN" altLang="en-US" sz="1000">
              <a:solidFill>
                <a:schemeClr val="tx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</a:rPr>
              <a:t>矩阵能力演示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>
            <p:custDataLst>
              <p:tags r:id="rId13"/>
            </p:custDataLst>
          </p:nvPr>
        </p:nvSpPr>
        <p:spPr>
          <a:xfrm>
            <a:off x="403860" y="3747135"/>
            <a:ext cx="1340485" cy="830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</a:rPr>
              <a:t>正式规模</a:t>
            </a:r>
            <a:r>
              <a:rPr lang="zh-CN" altLang="en-US" sz="1000">
                <a:solidFill>
                  <a:schemeClr val="tx1"/>
                </a:solidFill>
              </a:rPr>
              <a:t>化运营</a:t>
            </a:r>
            <a:endParaRPr lang="zh-CN" altLang="en-US" sz="1000">
              <a:solidFill>
                <a:schemeClr val="tx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</a:rPr>
              <a:t>持续运营报表</a:t>
            </a:r>
            <a:r>
              <a:rPr lang="zh-CN" altLang="en-US" sz="1000">
                <a:solidFill>
                  <a:schemeClr val="tx1"/>
                </a:solidFill>
              </a:rPr>
              <a:t>输出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159635" y="3693160"/>
            <a:ext cx="1340485" cy="830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</a:rPr>
              <a:t>运营方针对运营</a:t>
            </a:r>
            <a:r>
              <a:rPr lang="zh-CN" altLang="en-US" sz="1000">
                <a:solidFill>
                  <a:schemeClr val="tx1"/>
                </a:solidFill>
              </a:rPr>
              <a:t>中的注意事项，对业务方进行</a:t>
            </a:r>
            <a:r>
              <a:rPr lang="zh-CN" altLang="en-US" sz="1000">
                <a:solidFill>
                  <a:schemeClr val="tx1"/>
                </a:solidFill>
              </a:rPr>
              <a:t>培训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3894455" y="3693160"/>
            <a:ext cx="1340485" cy="830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/>
                </a:solidFill>
              </a:rPr>
              <a:t>AI</a:t>
            </a:r>
            <a:r>
              <a:rPr lang="zh-CN" altLang="en-US" sz="1000">
                <a:solidFill>
                  <a:schemeClr val="tx1"/>
                </a:solidFill>
              </a:rPr>
              <a:t>图文内容</a:t>
            </a:r>
            <a:r>
              <a:rPr lang="en-US" altLang="zh-CN" sz="1000">
                <a:solidFill>
                  <a:schemeClr val="tx1"/>
                </a:solidFill>
              </a:rPr>
              <a:t>+</a:t>
            </a:r>
            <a:r>
              <a:rPr lang="zh-CN" altLang="en-US" sz="1000">
                <a:solidFill>
                  <a:schemeClr val="tx1"/>
                </a:solidFill>
              </a:rPr>
              <a:t>小规模账号矩阵试运营、</a:t>
            </a:r>
            <a:r>
              <a:rPr lang="zh-CN" altLang="en-US" sz="1000">
                <a:solidFill>
                  <a:schemeClr val="tx1"/>
                </a:solidFill>
              </a:rPr>
              <a:t>逐步调优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>
            <p:custDataLst>
              <p:tags r:id="rId16"/>
            </p:custDataLst>
          </p:nvPr>
        </p:nvSpPr>
        <p:spPr>
          <a:xfrm>
            <a:off x="5638165" y="3691255"/>
            <a:ext cx="1340485" cy="830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</a:rPr>
              <a:t>运营方针对运营行业，定制专属的</a:t>
            </a:r>
            <a:r>
              <a:rPr lang="en-US" altLang="zh-CN" sz="1000">
                <a:solidFill>
                  <a:schemeClr val="tx1"/>
                </a:solidFill>
              </a:rPr>
              <a:t>AI</a:t>
            </a:r>
            <a:r>
              <a:rPr lang="zh-CN" altLang="en-US" sz="1000">
                <a:solidFill>
                  <a:schemeClr val="tx1"/>
                </a:solidFill>
              </a:rPr>
              <a:t>图文</a:t>
            </a:r>
            <a:r>
              <a:rPr lang="zh-CN" altLang="en-US" sz="1000">
                <a:solidFill>
                  <a:schemeClr val="tx1"/>
                </a:solidFill>
              </a:rPr>
              <a:t>大模型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17"/>
            </p:custDataLst>
          </p:nvPr>
        </p:nvSpPr>
        <p:spPr>
          <a:xfrm>
            <a:off x="2149475" y="1770380"/>
            <a:ext cx="1340485" cy="830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</a:rPr>
              <a:t>双方沟通最适合该行业的运营模式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>
            <p:custDataLst>
              <p:tags r:id="rId18"/>
            </p:custDataLst>
          </p:nvPr>
        </p:nvSpPr>
        <p:spPr>
          <a:xfrm>
            <a:off x="3901440" y="1775460"/>
            <a:ext cx="1340485" cy="830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确定合作模式</a:t>
            </a:r>
            <a:endParaRPr lang="zh-CN" altLang="en-US" sz="1000">
              <a:solidFill>
                <a:schemeClr val="tx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确定合作规模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>
            <p:custDataLst>
              <p:tags r:id="rId19"/>
            </p:custDataLst>
          </p:nvPr>
        </p:nvSpPr>
        <p:spPr>
          <a:xfrm>
            <a:off x="5647690" y="1775460"/>
            <a:ext cx="1340485" cy="830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</a:rPr>
              <a:t>业务方提供运营所需的账号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20"/>
            </p:custDataLst>
          </p:nvPr>
        </p:nvSpPr>
        <p:spPr>
          <a:xfrm>
            <a:off x="7384415" y="2903855"/>
            <a:ext cx="1350645" cy="78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原始素材提供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对标账号提供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1"/>
            </p:custDataLst>
          </p:nvPr>
        </p:nvSpPr>
        <p:spPr>
          <a:xfrm>
            <a:off x="7383780" y="1010920"/>
            <a:ext cx="1350645" cy="757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</a:rPr>
              <a:t>搭建运营</a:t>
            </a:r>
            <a:r>
              <a:rPr lang="zh-CN" altLang="en-US" sz="1400">
                <a:solidFill>
                  <a:schemeClr val="tx1"/>
                </a:solidFill>
              </a:rPr>
              <a:t>环境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22"/>
            </p:custDataLst>
          </p:nvPr>
        </p:nvSpPr>
        <p:spPr>
          <a:xfrm>
            <a:off x="7384415" y="3691255"/>
            <a:ext cx="1340485" cy="830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</a:rPr>
              <a:t>业务方提供产品图文</a:t>
            </a:r>
            <a:r>
              <a:rPr lang="zh-CN" altLang="en-US" sz="1000">
                <a:solidFill>
                  <a:schemeClr val="tx1"/>
                </a:solidFill>
              </a:rPr>
              <a:t>素材、对标账号</a:t>
            </a:r>
            <a:r>
              <a:rPr lang="zh-CN" altLang="en-US" sz="1000">
                <a:solidFill>
                  <a:schemeClr val="tx1"/>
                </a:solidFill>
              </a:rPr>
              <a:t>列表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3"/>
            </p:custDataLst>
          </p:nvPr>
        </p:nvSpPr>
        <p:spPr>
          <a:xfrm>
            <a:off x="7394575" y="1773555"/>
            <a:ext cx="1340485" cy="830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</a:rPr>
              <a:t>运营方搭建矩阵</a:t>
            </a:r>
            <a:r>
              <a:rPr lang="zh-CN" altLang="en-US" sz="1000">
                <a:solidFill>
                  <a:schemeClr val="tx1"/>
                </a:solidFill>
              </a:rPr>
              <a:t>运营环境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7019290" y="1673860"/>
            <a:ext cx="344170" cy="243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>
            <p:custDataLst>
              <p:tags r:id="rId24"/>
            </p:custDataLst>
          </p:nvPr>
        </p:nvSpPr>
        <p:spPr>
          <a:xfrm rot="10800000">
            <a:off x="1770380" y="3231515"/>
            <a:ext cx="344170" cy="243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455160" y="4736465"/>
            <a:ext cx="42551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注：在双方充分配合基础上，可于</a:t>
            </a:r>
            <a:r>
              <a:rPr lang="en-US" altLang="zh-CN" sz="1200" b="1"/>
              <a:t>3</a:t>
            </a:r>
            <a:r>
              <a:rPr lang="zh-CN" altLang="en-US" sz="1200" b="1"/>
              <a:t>个工作日</a:t>
            </a:r>
            <a:r>
              <a:rPr lang="zh-CN" altLang="en-US" sz="1200"/>
              <a:t>内完成合作</a:t>
            </a:r>
            <a:r>
              <a:rPr lang="zh-CN" altLang="en-US" sz="1200"/>
              <a:t>接入</a:t>
            </a:r>
            <a:endParaRPr lang="zh-CN" altLang="en-US" sz="1200"/>
          </a:p>
        </p:txBody>
      </p:sp>
    </p:spTree>
    <p:custDataLst>
      <p:tags r:id="rId2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672192" y="707107"/>
            <a:ext cx="7786008" cy="0"/>
          </a:xfrm>
          <a:prstGeom prst="lin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标题 2"/>
          <p:cNvSpPr>
            <a:spLocks noGrp="1"/>
          </p:cNvSpPr>
          <p:nvPr/>
        </p:nvSpPr>
        <p:spPr>
          <a:xfrm>
            <a:off x="764540" y="168910"/>
            <a:ext cx="5066665" cy="53848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solidFill>
                  <a:schemeClr val="tx1"/>
                </a:solidFill>
              </a:rPr>
              <a:t>运营界面示例（转推</a:t>
            </a:r>
            <a:r>
              <a:rPr lang="en-US" altLang="zh-CN" sz="2400" b="1">
                <a:solidFill>
                  <a:schemeClr val="tx1"/>
                </a:solidFill>
              </a:rPr>
              <a:t>-WEB3</a:t>
            </a:r>
            <a:r>
              <a:rPr lang="zh-CN" altLang="en-US" sz="2400" b="1">
                <a:solidFill>
                  <a:schemeClr val="tx1"/>
                </a:solidFill>
              </a:rPr>
              <a:t>行业）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040" y="859790"/>
            <a:ext cx="1850390" cy="4018915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1448435" y="1671320"/>
            <a:ext cx="1437640" cy="309245"/>
          </a:xfrm>
          <a:prstGeom prst="wedgeRoundRectCallout">
            <a:avLst>
              <a:gd name="adj1" fmla="val 94037"/>
              <a:gd name="adj2" fmla="val 5773"/>
              <a:gd name="adj3" fmla="val 16667"/>
            </a:avLst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95" y="1668145"/>
            <a:ext cx="604520" cy="1333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61410" y="1673860"/>
            <a:ext cx="2407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AI</a:t>
            </a:r>
            <a:r>
              <a:rPr lang="zh-CN" altLang="en-US" sz="1400"/>
              <a:t>根据原文生成的转推评论</a:t>
            </a:r>
            <a:endParaRPr lang="zh-CN" altLang="en-US" sz="1400"/>
          </a:p>
        </p:txBody>
      </p:sp>
      <p:sp>
        <p:nvSpPr>
          <p:cNvPr id="9" name="圆角矩形标注 8"/>
          <p:cNvSpPr/>
          <p:nvPr/>
        </p:nvSpPr>
        <p:spPr>
          <a:xfrm>
            <a:off x="1448435" y="1980565"/>
            <a:ext cx="1437640" cy="462280"/>
          </a:xfrm>
          <a:prstGeom prst="wedgeRoundRectCallout">
            <a:avLst>
              <a:gd name="adj1" fmla="val 94037"/>
              <a:gd name="adj2" fmla="val 5773"/>
              <a:gd name="adj3" fmla="val 16667"/>
            </a:avLst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61410" y="1998345"/>
            <a:ext cx="25215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根据不同业务携带的热点话题、</a:t>
            </a:r>
            <a:r>
              <a:rPr lang="en-US" altLang="zh-CN" sz="1400"/>
              <a:t>IM</a:t>
            </a:r>
            <a:r>
              <a:rPr lang="zh-CN" altLang="en-US" sz="1400"/>
              <a:t>或群组</a:t>
            </a:r>
            <a:r>
              <a:rPr lang="zh-CN" altLang="en-US" sz="1400"/>
              <a:t>跳转入口</a:t>
            </a:r>
            <a:endParaRPr lang="zh-CN" altLang="en-US" sz="1400"/>
          </a:p>
        </p:txBody>
      </p:sp>
      <p:sp>
        <p:nvSpPr>
          <p:cNvPr id="8" name="圆角矩形标注 7"/>
          <p:cNvSpPr/>
          <p:nvPr/>
        </p:nvSpPr>
        <p:spPr>
          <a:xfrm>
            <a:off x="1448435" y="2443480"/>
            <a:ext cx="1437640" cy="1866265"/>
          </a:xfrm>
          <a:prstGeom prst="wedgeRoundRectCallout">
            <a:avLst>
              <a:gd name="adj1" fmla="val 94037"/>
              <a:gd name="adj2" fmla="val 5773"/>
              <a:gd name="adj3" fmla="val 16667"/>
            </a:avLst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661410" y="3338195"/>
            <a:ext cx="25215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原</a:t>
            </a:r>
            <a:r>
              <a:rPr lang="zh-CN" altLang="en-US" sz="1400"/>
              <a:t>推文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10" y="4327525"/>
            <a:ext cx="604520" cy="1333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15" y="2299335"/>
            <a:ext cx="406400" cy="126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10" y="1126490"/>
            <a:ext cx="406400" cy="126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672192" y="707107"/>
            <a:ext cx="7786008" cy="0"/>
          </a:xfrm>
          <a:prstGeom prst="lin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标题 2"/>
          <p:cNvSpPr>
            <a:spLocks noGrp="1"/>
          </p:cNvSpPr>
          <p:nvPr/>
        </p:nvSpPr>
        <p:spPr>
          <a:xfrm>
            <a:off x="764540" y="168910"/>
            <a:ext cx="5418455" cy="53848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solidFill>
                  <a:schemeClr val="tx1"/>
                </a:solidFill>
              </a:rPr>
              <a:t>运营界面示例（转推</a:t>
            </a:r>
            <a:r>
              <a:rPr lang="en-US" altLang="zh-CN" sz="2400" b="1">
                <a:solidFill>
                  <a:schemeClr val="tx1"/>
                </a:solidFill>
              </a:rPr>
              <a:t>——</a:t>
            </a:r>
            <a:r>
              <a:rPr lang="zh-CN" altLang="en-US" sz="2400" b="1">
                <a:solidFill>
                  <a:schemeClr val="tx1"/>
                </a:solidFill>
              </a:rPr>
              <a:t>国学</a:t>
            </a:r>
            <a:r>
              <a:rPr lang="zh-CN" altLang="en-US" sz="2400" b="1">
                <a:solidFill>
                  <a:schemeClr val="tx1"/>
                </a:solidFill>
              </a:rPr>
              <a:t>出海）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840105"/>
            <a:ext cx="1863090" cy="4046220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1448435" y="1671320"/>
            <a:ext cx="1437640" cy="309245"/>
          </a:xfrm>
          <a:prstGeom prst="wedgeRoundRectCallout">
            <a:avLst>
              <a:gd name="adj1" fmla="val 94037"/>
              <a:gd name="adj2" fmla="val 5773"/>
              <a:gd name="adj3" fmla="val 16667"/>
            </a:avLst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标注 7"/>
          <p:cNvSpPr/>
          <p:nvPr/>
        </p:nvSpPr>
        <p:spPr>
          <a:xfrm>
            <a:off x="1448435" y="2289810"/>
            <a:ext cx="1437640" cy="1743075"/>
          </a:xfrm>
          <a:prstGeom prst="wedgeRoundRectCallout">
            <a:avLst>
              <a:gd name="adj1" fmla="val 94037"/>
              <a:gd name="adj2" fmla="val 5773"/>
              <a:gd name="adj3" fmla="val 16667"/>
            </a:avLst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1448435" y="1980565"/>
            <a:ext cx="1437640" cy="248920"/>
          </a:xfrm>
          <a:prstGeom prst="wedgeRoundRectCallout">
            <a:avLst>
              <a:gd name="adj1" fmla="val 94037"/>
              <a:gd name="adj2" fmla="val 5773"/>
              <a:gd name="adj3" fmla="val 16667"/>
            </a:avLst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661410" y="1673860"/>
            <a:ext cx="2407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AI</a:t>
            </a:r>
            <a:r>
              <a:rPr lang="zh-CN" altLang="en-US" sz="1400"/>
              <a:t>根据原文生成的转推评论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3661410" y="1998345"/>
            <a:ext cx="25215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根据不同业务携带的业务</a:t>
            </a:r>
            <a:r>
              <a:rPr lang="zh-CN" altLang="en-US" sz="1400"/>
              <a:t>入口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3703320" y="3089910"/>
            <a:ext cx="25215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原</a:t>
            </a:r>
            <a:r>
              <a:rPr lang="zh-CN" altLang="en-US" sz="1400"/>
              <a:t>推文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30" y="1668145"/>
            <a:ext cx="464185" cy="102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30" y="4058285"/>
            <a:ext cx="434340" cy="1022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80" y="1673860"/>
            <a:ext cx="185420" cy="1022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80" y="4058285"/>
            <a:ext cx="185420" cy="1022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35" y="2100580"/>
            <a:ext cx="304165" cy="102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20" y="1118235"/>
            <a:ext cx="241300" cy="126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775" y="718820"/>
            <a:ext cx="1951990" cy="4238625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672192" y="707107"/>
            <a:ext cx="7786008" cy="0"/>
          </a:xfrm>
          <a:prstGeom prst="lin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标题 2"/>
          <p:cNvSpPr>
            <a:spLocks noGrp="1"/>
          </p:cNvSpPr>
          <p:nvPr/>
        </p:nvSpPr>
        <p:spPr>
          <a:xfrm>
            <a:off x="764540" y="168910"/>
            <a:ext cx="5202555" cy="53848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solidFill>
                  <a:schemeClr val="tx1"/>
                </a:solidFill>
              </a:rPr>
              <a:t>运营界面示例（原创</a:t>
            </a:r>
            <a:r>
              <a:rPr lang="en-US" altLang="zh-CN" sz="2400" b="1">
                <a:solidFill>
                  <a:schemeClr val="tx1"/>
                </a:solidFill>
              </a:rPr>
              <a:t>——</a:t>
            </a:r>
            <a:r>
              <a:rPr lang="zh-CN" altLang="en-US" sz="2400" b="1">
                <a:solidFill>
                  <a:schemeClr val="tx1"/>
                </a:solidFill>
              </a:rPr>
              <a:t>电商</a:t>
            </a:r>
            <a:r>
              <a:rPr lang="zh-CN" altLang="en-US" sz="2400" b="1">
                <a:solidFill>
                  <a:schemeClr val="tx1"/>
                </a:solidFill>
              </a:rPr>
              <a:t>外贸）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30" y="1623695"/>
            <a:ext cx="410210" cy="102235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1448435" y="2747010"/>
            <a:ext cx="1624330" cy="1041400"/>
          </a:xfrm>
          <a:prstGeom prst="wedgeRoundRectCallout">
            <a:avLst>
              <a:gd name="adj1" fmla="val 94037"/>
              <a:gd name="adj2" fmla="val 5773"/>
              <a:gd name="adj3" fmla="val 16667"/>
            </a:avLst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1448435" y="2498090"/>
            <a:ext cx="1571625" cy="248920"/>
          </a:xfrm>
          <a:prstGeom prst="wedgeRoundRectCallout">
            <a:avLst>
              <a:gd name="adj1" fmla="val 94037"/>
              <a:gd name="adj2" fmla="val 5773"/>
              <a:gd name="adj3" fmla="val 16667"/>
            </a:avLst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850640" y="1939925"/>
            <a:ext cx="2407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AI</a:t>
            </a:r>
            <a:r>
              <a:rPr lang="zh-CN" altLang="en-US" sz="1400"/>
              <a:t>生成的原创营销</a:t>
            </a:r>
            <a:r>
              <a:rPr lang="zh-CN" altLang="en-US" sz="1400"/>
              <a:t>软文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3850640" y="2440305"/>
            <a:ext cx="25215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根据不同业务携带的业务</a:t>
            </a:r>
            <a:r>
              <a:rPr lang="zh-CN" altLang="en-US" sz="1400"/>
              <a:t>入口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3834765" y="3147060"/>
            <a:ext cx="25215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AI</a:t>
            </a:r>
            <a:r>
              <a:rPr lang="zh-CN" altLang="en-US" sz="1400"/>
              <a:t>生成的原创图片</a:t>
            </a:r>
            <a:r>
              <a:rPr lang="zh-CN" altLang="en-US" sz="1400"/>
              <a:t>内容</a:t>
            </a:r>
            <a:endParaRPr lang="zh-CN" altLang="en-US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30" y="3855720"/>
            <a:ext cx="410210" cy="1022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3855720"/>
            <a:ext cx="328930" cy="102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623695"/>
            <a:ext cx="328930" cy="102235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1447800" y="1689100"/>
            <a:ext cx="1572260" cy="808355"/>
          </a:xfrm>
          <a:prstGeom prst="wedgeRoundRectCallout">
            <a:avLst>
              <a:gd name="adj1" fmla="val 94037"/>
              <a:gd name="adj2" fmla="val 5773"/>
              <a:gd name="adj3" fmla="val 16667"/>
            </a:avLst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60" y="2620645"/>
            <a:ext cx="328930" cy="1022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65" y="1010285"/>
            <a:ext cx="406400" cy="126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672192" y="707107"/>
            <a:ext cx="7786008" cy="0"/>
          </a:xfrm>
          <a:prstGeom prst="lin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标题 2"/>
          <p:cNvSpPr>
            <a:spLocks noGrp="1"/>
          </p:cNvSpPr>
          <p:nvPr/>
        </p:nvSpPr>
        <p:spPr>
          <a:xfrm>
            <a:off x="764540" y="168910"/>
            <a:ext cx="4848225" cy="53848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solidFill>
                  <a:schemeClr val="tx1"/>
                </a:solidFill>
              </a:rPr>
              <a:t>运营数据</a:t>
            </a:r>
            <a:r>
              <a:rPr lang="zh-CN" altLang="en-US" sz="2400" b="1">
                <a:solidFill>
                  <a:schemeClr val="tx1"/>
                </a:solidFill>
              </a:rPr>
              <a:t>参考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67385" y="2125345"/>
          <a:ext cx="7791450" cy="92138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31825"/>
                <a:gridCol w="1010285"/>
                <a:gridCol w="1010285"/>
                <a:gridCol w="1010285"/>
                <a:gridCol w="1010285"/>
                <a:gridCol w="1010285"/>
                <a:gridCol w="1010285"/>
                <a:gridCol w="1097915"/>
              </a:tblGrid>
              <a:tr h="607060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账号规模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每日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发</a:t>
                      </a:r>
                      <a:r>
                        <a:rPr lang="en-US" altLang="zh-CN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转推量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每日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涨粉量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每日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阅读量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每月累计发</a:t>
                      </a:r>
                      <a:r>
                        <a:rPr lang="en-US" altLang="zh-CN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转推量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每月累计涨粉量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每月累计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阅读量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14325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 sz="1200" b="1" spc="12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spc="120" dirty="0">
                          <a:solidFill>
                            <a:schemeClr val="tx1"/>
                          </a:solidFill>
                          <a:latin typeface="+mn-ea"/>
                        </a:rPr>
                        <a:t>1000</a:t>
                      </a:r>
                      <a:endParaRPr lang="en-US" altLang="zh-CN" sz="1200" b="0" spc="120" dirty="0">
                        <a:solidFill>
                          <a:schemeClr val="tx1"/>
                        </a:solidFill>
                        <a:latin typeface="+mn-ea"/>
                        <a:cs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spc="120" dirty="0">
                          <a:solidFill>
                            <a:schemeClr val="tx1"/>
                          </a:solidFill>
                          <a:latin typeface="+mn-ea"/>
                        </a:rPr>
                        <a:t>2</a:t>
                      </a: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latin typeface="+mn-ea"/>
                        </a:rPr>
                        <a:t>万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spc="120" dirty="0">
                          <a:solidFill>
                            <a:schemeClr val="tx1"/>
                          </a:solidFill>
                          <a:latin typeface="+mn-ea"/>
                        </a:rPr>
                        <a:t>3000</a:t>
                      </a:r>
                      <a:endParaRPr lang="en-US" altLang="zh-CN" sz="1200" b="0" spc="12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spc="120" dirty="0">
                          <a:solidFill>
                            <a:schemeClr val="tx1"/>
                          </a:solidFill>
                          <a:latin typeface="+mn-ea"/>
                        </a:rPr>
                        <a:t>&gt;60</a:t>
                      </a:r>
                      <a:r>
                        <a:rPr lang="zh-CN" altLang="en-US" sz="1200" b="0" spc="120" dirty="0">
                          <a:solidFill>
                            <a:schemeClr val="tx1"/>
                          </a:solidFill>
                          <a:latin typeface="+mn-ea"/>
                        </a:rPr>
                        <a:t>万</a:t>
                      </a:r>
                      <a:endParaRPr lang="zh-CN" altLang="en-US" sz="1200" b="0" spc="12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spc="120" dirty="0">
                          <a:solidFill>
                            <a:schemeClr val="tx1"/>
                          </a:solidFill>
                          <a:latin typeface="+mn-ea"/>
                        </a:rPr>
                        <a:t>60万</a:t>
                      </a:r>
                      <a:endParaRPr lang="en-US" altLang="zh-CN" sz="1200" b="0" spc="12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spc="120" dirty="0">
                          <a:solidFill>
                            <a:schemeClr val="tx1"/>
                          </a:solidFill>
                          <a:latin typeface="+mn-ea"/>
                        </a:rPr>
                        <a:t>9万</a:t>
                      </a:r>
                      <a:endParaRPr lang="en-US" altLang="zh-CN" sz="1200" b="0" spc="12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&gt;2000</a:t>
                      </a:r>
                      <a:r>
                        <a:rPr lang="zh-CN" altLang="en-US" sz="1200" b="0" spc="12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万</a:t>
                      </a:r>
                      <a:endParaRPr lang="zh-CN" altLang="en-US" sz="1200" b="0" spc="12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72465" y="1040130"/>
            <a:ext cx="7760335" cy="1111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  <a:cs typeface="HarmonyOS Sans SC Medium" panose="00000600000000000000" charset="-122"/>
                <a:sym typeface="+mn-ea"/>
              </a:rPr>
              <a:t>      </a:t>
            </a:r>
            <a:r>
              <a:rPr lang="zh-CN" altLang="en-US" sz="1200" dirty="0">
                <a:latin typeface="+mn-ea"/>
                <a:cs typeface="HarmonyOS Sans SC Medium" panose="00000600000000000000" charset="-122"/>
                <a:sym typeface="+mn-ea"/>
              </a:rPr>
              <a:t>我们会定期收集和分析账号的运营数据，如粉丝量、阅读量等。通过这些数据，我们可以了解账号的运营状况，发现问题和机会，进而调整运营策略，优化内容创作和传播。以</a:t>
            </a:r>
            <a:r>
              <a:rPr lang="en-US" altLang="zh-CN" sz="1200" dirty="0">
                <a:latin typeface="+mn-ea"/>
                <a:cs typeface="HarmonyOS Sans SC Medium" panose="00000600000000000000" charset="-122"/>
                <a:sym typeface="+mn-ea"/>
              </a:rPr>
              <a:t>WEB3</a:t>
            </a:r>
            <a:r>
              <a:rPr lang="zh-CN" altLang="en-US" sz="1200" dirty="0">
                <a:latin typeface="+mn-ea"/>
                <a:cs typeface="HarmonyOS Sans SC Medium" panose="00000600000000000000" charset="-122"/>
                <a:sym typeface="+mn-ea"/>
              </a:rPr>
              <a:t>行业</a:t>
            </a:r>
            <a:r>
              <a:rPr lang="en-US" altLang="zh-CN" sz="1200" dirty="0">
                <a:latin typeface="+mn-ea"/>
                <a:cs typeface="HarmonyOS Sans SC Medium" panose="00000600000000000000" charset="-122"/>
                <a:sym typeface="+mn-ea"/>
              </a:rPr>
              <a:t>1000</a:t>
            </a:r>
            <a:r>
              <a:rPr lang="zh-CN" altLang="en-US" sz="1200" dirty="0">
                <a:latin typeface="+mn-ea"/>
                <a:cs typeface="HarmonyOS Sans SC Medium" panose="00000600000000000000" charset="-122"/>
                <a:sym typeface="+mn-ea"/>
              </a:rPr>
              <a:t>个账号为例，一个月的运营数据参考如下：</a:t>
            </a:r>
            <a:endParaRPr lang="zh-CN" altLang="en-US" sz="1200" dirty="0">
              <a:latin typeface="+mn-ea"/>
              <a:cs typeface="HarmonyOS Sans SC Medium" panose="00000600000000000000" charset="-122"/>
              <a:sym typeface="+mn-ea"/>
            </a:endParaRPr>
          </a:p>
          <a:p>
            <a:endParaRPr lang="zh-CN" altLang="en-US" sz="1200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672192" y="707107"/>
            <a:ext cx="7786008" cy="0"/>
          </a:xfrm>
          <a:prstGeom prst="lin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标题 2"/>
          <p:cNvSpPr>
            <a:spLocks noGrp="1"/>
          </p:cNvSpPr>
          <p:nvPr/>
        </p:nvSpPr>
        <p:spPr>
          <a:xfrm>
            <a:off x="764540" y="168910"/>
            <a:ext cx="5202555" cy="53848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>
                <a:solidFill>
                  <a:schemeClr val="tx1"/>
                </a:solidFill>
              </a:rPr>
              <a:t>平台功能界面</a:t>
            </a:r>
            <a:r>
              <a:rPr lang="zh-CN" altLang="en-US" sz="2400" b="1">
                <a:solidFill>
                  <a:schemeClr val="tx1"/>
                </a:solidFill>
              </a:rPr>
              <a:t>示意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833120"/>
            <a:ext cx="3824605" cy="2009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0" y="833120"/>
            <a:ext cx="3726815" cy="1954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" y="2968625"/>
            <a:ext cx="3731895" cy="1958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40" y="2968625"/>
            <a:ext cx="3769995" cy="19862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MH" val="20170615234418"/>
  <p:tag name="MH_LIBRARY" val="GRAPHIC"/>
  <p:tag name="MH_ORDER" val="文本框 44"/>
</p:tagLst>
</file>

<file path=ppt/tags/tag10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11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12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13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14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15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16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17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18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19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2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20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21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22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23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24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25.xml><?xml version="1.0" encoding="utf-8"?>
<p:tagLst xmlns:p="http://schemas.openxmlformats.org/presentationml/2006/main">
  <p:tag name="KSO_WM_DIAGRAM_VIRTUALLY_FRAME" val="{&quot;height&quot;:280.85,&quot;left&quot;:31,&quot;top&quot;:86.6,&quot;width&quot;:656.8}"/>
</p:tagLst>
</file>

<file path=ppt/tags/tag26.xml><?xml version="1.0" encoding="utf-8"?>
<p:tagLst xmlns:p="http://schemas.openxmlformats.org/presentationml/2006/main">
  <p:tag name="MH" val="20170615234418"/>
  <p:tag name="MH_LIBRARY" val="GRAPHIC"/>
</p:tagLst>
</file>

<file path=ppt/tags/tag27.xml><?xml version="1.0" encoding="utf-8"?>
<p:tagLst xmlns:p="http://schemas.openxmlformats.org/presentationml/2006/main">
  <p:tag name="KSO_WM_UNIT_TABLE_BEAUTIFY" val="smartTable{3690c50d-154f-46d6-b76d-5a4fda59b3b4}"/>
  <p:tag name="TABLE_SKINIDX" val="2"/>
  <p:tag name="TABLE_ENCOLOR" val="#FFFFFF"/>
  <p:tag name="KSO_WM_UNIT_VALUE" val="1297*2691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991_1*β*1"/>
  <p:tag name="KSO_WM_TEMPLATE_CATEGORY" val="mixed"/>
  <p:tag name="KSO_WM_TEMPLATE_INDEX" val="20203991"/>
  <p:tag name="KSO_WM_UNIT_LAYERLEVEL" val="1"/>
  <p:tag name="KSO_WM_TAG_VERSION" val="1.0"/>
  <p:tag name="KSO_WM_BEAUTIFY_FLAG" val="#wm#"/>
  <p:tag name="TABLE_ENDDRAG_ORIGIN_RECT" val="587*70"/>
  <p:tag name="TABLE_ENDDRAG_RECT" val="52*148*587*70"/>
</p:tagLst>
</file>

<file path=ppt/tags/tag28.xml><?xml version="1.0" encoding="utf-8"?>
<p:tagLst xmlns:p="http://schemas.openxmlformats.org/presentationml/2006/main">
  <p:tag name="KSO_WM_BEAUTIFY_FLAG" val="#wm#"/>
  <p:tag name="KSO_WM_TEMPLATE_CATEGORY" val="diagram"/>
  <p:tag name="KSO_WM_TEMPLATE_INDEX" val="20228076"/>
</p:tagLst>
</file>

<file path=ppt/tags/tag29.xml><?xml version="1.0" encoding="utf-8"?>
<p:tagLst xmlns:p="http://schemas.openxmlformats.org/presentationml/2006/main">
  <p:tag name="KSO_WM_BEAUTIFY_FLAG" val="#wm#"/>
  <p:tag name="KSO_WM_TEMPLATE_CATEGORY" val="diagram"/>
  <p:tag name="KSO_WM_TEMPLATE_INDEX" val="20228076"/>
</p:tagLst>
</file>

<file path=ppt/tags/tag3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30.xml><?xml version="1.0" encoding="utf-8"?>
<p:tagLst xmlns:p="http://schemas.openxmlformats.org/presentationml/2006/main">
  <p:tag name="KSO_WPP_MARK_KEY" val="3c63e093-6bfe-4351-a326-aec3bce122ff"/>
  <p:tag name="COMMONDATA" val="eyJjb3VudCI6NCwiaGRpZCI6ImUzYjJiYzBlMjAzYTBiNDI5ZWU3ODkxNzg0YzkwYzFkIiwidXNlckNvdW50Ijo0fQ=="/>
</p:tagLst>
</file>

<file path=ppt/tags/tag4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5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6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7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8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ags/tag9.xml><?xml version="1.0" encoding="utf-8"?>
<p:tagLst xmlns:p="http://schemas.openxmlformats.org/presentationml/2006/main">
  <p:tag name="KSO_WM_DIAGRAM_VIRTUALLY_FRAME" val="{&quot;height&quot;:287.85,&quot;left&quot;:31,&quot;top&quot;:79.6,&quot;width&quot;:656.8}"/>
</p:tagLst>
</file>

<file path=ppt/theme/theme1.xml><?xml version="1.0" encoding="utf-8"?>
<a:theme xmlns:a="http://schemas.openxmlformats.org/drawingml/2006/main" name="自定义设计方案">
  <a:themeElements>
    <a:clrScheme name="自定义 208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648BA8"/>
      </a:accent1>
      <a:accent2>
        <a:srgbClr val="ED7D31"/>
      </a:accent2>
      <a:accent3>
        <a:srgbClr val="92D050"/>
      </a:accent3>
      <a:accent4>
        <a:srgbClr val="5B9BD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1085</Words>
  <Application>WPS 演示</Application>
  <PresentationFormat>全屏显示(16:9)</PresentationFormat>
  <Paragraphs>127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宋体</vt:lpstr>
      <vt:lpstr>Wingdings</vt:lpstr>
      <vt:lpstr>Calibri</vt:lpstr>
      <vt:lpstr>微软雅黑</vt:lpstr>
      <vt:lpstr>汉仪铸字美心体简</vt:lpstr>
      <vt:lpstr>Segoe Print</vt:lpstr>
      <vt:lpstr>HarmonyOS Sans SC Medium</vt:lpstr>
      <vt:lpstr>Verdana</vt:lpstr>
      <vt:lpstr>Arial Unicode MS</vt:lpstr>
      <vt:lpstr>Wingdings</vt:lpstr>
      <vt:lpstr>自定义设计方案</vt:lpstr>
      <vt:lpstr>PowerPoint 演示文稿</vt:lpstr>
      <vt:lpstr>PowerPoint 演示文稿</vt:lpstr>
      <vt:lpstr>服务接入流程及分工界面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请在这里输入您的标题</dc:title>
  <dc:creator>Administrator</dc:creator>
  <cp:lastModifiedBy>方同学</cp:lastModifiedBy>
  <cp:revision>1518</cp:revision>
  <dcterms:created xsi:type="dcterms:W3CDTF">2017-02-17T23:41:00Z</dcterms:created>
  <dcterms:modified xsi:type="dcterms:W3CDTF">2025-03-25T06:45:56Z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KSOTemplateUUID">
    <vt:lpwstr>v1.0_mb_QJZllVyQkaYNrAMaAMneHA==</vt:lpwstr>
  </property>
  <property fmtid="{D5CDD505-2E9C-101B-9397-08002B2CF9AE}" pid="4" name="ICV">
    <vt:lpwstr>29EC008815754345B4F5C64CE87EEC64_11</vt:lpwstr>
  </property>
</Properties>
</file>